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0279975" cy="42808525"/>
  <p:notesSz cx="6858000" cy="9144000"/>
  <p:defaultTextStyle>
    <a:defPPr>
      <a:defRPr lang="ja-JP"/>
    </a:defPPr>
    <a:lvl1pPr marL="0" algn="l" defTabSz="4176431" rtl="0" eaLnBrk="1" latinLnBrk="0" hangingPunct="1">
      <a:defRPr kumimoji="1" sz="8200" kern="1200">
        <a:solidFill>
          <a:schemeClr val="tx1"/>
        </a:solidFill>
        <a:latin typeface="+mn-lt"/>
        <a:ea typeface="+mn-ea"/>
        <a:cs typeface="+mn-cs"/>
      </a:defRPr>
    </a:lvl1pPr>
    <a:lvl2pPr marL="2088215" algn="l" defTabSz="4176431" rtl="0" eaLnBrk="1" latinLnBrk="0" hangingPunct="1">
      <a:defRPr kumimoji="1" sz="8200" kern="1200">
        <a:solidFill>
          <a:schemeClr val="tx1"/>
        </a:solidFill>
        <a:latin typeface="+mn-lt"/>
        <a:ea typeface="+mn-ea"/>
        <a:cs typeface="+mn-cs"/>
      </a:defRPr>
    </a:lvl2pPr>
    <a:lvl3pPr marL="4176431" algn="l" defTabSz="4176431" rtl="0" eaLnBrk="1" latinLnBrk="0" hangingPunct="1">
      <a:defRPr kumimoji="1" sz="8200" kern="1200">
        <a:solidFill>
          <a:schemeClr val="tx1"/>
        </a:solidFill>
        <a:latin typeface="+mn-lt"/>
        <a:ea typeface="+mn-ea"/>
        <a:cs typeface="+mn-cs"/>
      </a:defRPr>
    </a:lvl3pPr>
    <a:lvl4pPr marL="6264646" algn="l" defTabSz="4176431" rtl="0" eaLnBrk="1" latinLnBrk="0" hangingPunct="1">
      <a:defRPr kumimoji="1" sz="8200" kern="1200">
        <a:solidFill>
          <a:schemeClr val="tx1"/>
        </a:solidFill>
        <a:latin typeface="+mn-lt"/>
        <a:ea typeface="+mn-ea"/>
        <a:cs typeface="+mn-cs"/>
      </a:defRPr>
    </a:lvl4pPr>
    <a:lvl5pPr marL="8352861" algn="l" defTabSz="4176431" rtl="0" eaLnBrk="1" latinLnBrk="0" hangingPunct="1">
      <a:defRPr kumimoji="1" sz="8200" kern="1200">
        <a:solidFill>
          <a:schemeClr val="tx1"/>
        </a:solidFill>
        <a:latin typeface="+mn-lt"/>
        <a:ea typeface="+mn-ea"/>
        <a:cs typeface="+mn-cs"/>
      </a:defRPr>
    </a:lvl5pPr>
    <a:lvl6pPr marL="10441076" algn="l" defTabSz="4176431" rtl="0" eaLnBrk="1" latinLnBrk="0" hangingPunct="1">
      <a:defRPr kumimoji="1" sz="8200" kern="1200">
        <a:solidFill>
          <a:schemeClr val="tx1"/>
        </a:solidFill>
        <a:latin typeface="+mn-lt"/>
        <a:ea typeface="+mn-ea"/>
        <a:cs typeface="+mn-cs"/>
      </a:defRPr>
    </a:lvl6pPr>
    <a:lvl7pPr marL="12529292" algn="l" defTabSz="4176431" rtl="0" eaLnBrk="1" latinLnBrk="0" hangingPunct="1">
      <a:defRPr kumimoji="1" sz="8200" kern="1200">
        <a:solidFill>
          <a:schemeClr val="tx1"/>
        </a:solidFill>
        <a:latin typeface="+mn-lt"/>
        <a:ea typeface="+mn-ea"/>
        <a:cs typeface="+mn-cs"/>
      </a:defRPr>
    </a:lvl7pPr>
    <a:lvl8pPr marL="14617507" algn="l" defTabSz="4176431" rtl="0" eaLnBrk="1" latinLnBrk="0" hangingPunct="1">
      <a:defRPr kumimoji="1" sz="8200" kern="1200">
        <a:solidFill>
          <a:schemeClr val="tx1"/>
        </a:solidFill>
        <a:latin typeface="+mn-lt"/>
        <a:ea typeface="+mn-ea"/>
        <a:cs typeface="+mn-cs"/>
      </a:defRPr>
    </a:lvl8pPr>
    <a:lvl9pPr marL="16705722" algn="l" defTabSz="4176431" rtl="0" eaLnBrk="1" latinLnBrk="0" hangingPunct="1">
      <a:defRPr kumimoji="1" sz="8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83">
          <p15:clr>
            <a:srgbClr val="A4A3A4"/>
          </p15:clr>
        </p15:guide>
        <p15:guide id="2" pos="95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94613"/>
  </p:normalViewPr>
  <p:slideViewPr>
    <p:cSldViewPr>
      <p:cViewPr>
        <p:scale>
          <a:sx n="31" d="100"/>
          <a:sy n="31" d="100"/>
        </p:scale>
        <p:origin x="2392" y="-3096"/>
      </p:cViewPr>
      <p:guideLst>
        <p:guide orient="horz" pos="13483"/>
        <p:guide pos="953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jpeg>
</file>

<file path=ppt/media/image22.jpe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82FDF46-82DD-4E54-A237-BF0FB09C90B5}" type="datetimeFigureOut">
              <a:rPr kumimoji="1" lang="ja-JP" altLang="en-US" smtClean="0"/>
              <a:t>2016/10/18</a:t>
            </a:fld>
            <a:endParaRPr kumimoji="1" lang="ja-JP" altLang="en-US"/>
          </a:p>
        </p:txBody>
      </p:sp>
      <p:sp>
        <p:nvSpPr>
          <p:cNvPr id="4" name="スライド イメージ プレースホルダー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0C76A48-98FE-4AD6-9300-86BC0D6535E5}" type="slidenum">
              <a:rPr kumimoji="1" lang="ja-JP" altLang="en-US" smtClean="0"/>
              <a:t>‹#›</a:t>
            </a:fld>
            <a:endParaRPr kumimoji="1" lang="ja-JP" altLang="en-US"/>
          </a:p>
        </p:txBody>
      </p:sp>
    </p:spTree>
    <p:extLst>
      <p:ext uri="{BB962C8B-B14F-4D97-AF65-F5344CB8AC3E}">
        <p14:creationId xmlns:p14="http://schemas.microsoft.com/office/powerpoint/2010/main" val="113448510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50C76A48-98FE-4AD6-9300-86BC0D6535E5}" type="slidenum">
              <a:rPr kumimoji="1" lang="ja-JP" altLang="en-US" smtClean="0"/>
              <a:t>1</a:t>
            </a:fld>
            <a:endParaRPr kumimoji="1" lang="ja-JP" altLang="en-US"/>
          </a:p>
        </p:txBody>
      </p:sp>
    </p:spTree>
    <p:extLst>
      <p:ext uri="{BB962C8B-B14F-4D97-AF65-F5344CB8AC3E}">
        <p14:creationId xmlns:p14="http://schemas.microsoft.com/office/powerpoint/2010/main" val="9283182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2270998" y="13298392"/>
            <a:ext cx="25737979" cy="9176087"/>
          </a:xfrm>
        </p:spPr>
        <p:txBody>
          <a:bodyPr/>
          <a:lstStyle/>
          <a:p>
            <a:r>
              <a:rPr kumimoji="1" lang="ja-JP" altLang="en-US" smtClean="0"/>
              <a:t>マスタ タイトルの書式設定</a:t>
            </a:r>
            <a:endParaRPr kumimoji="1" lang="ja-JP" altLang="en-US"/>
          </a:p>
        </p:txBody>
      </p:sp>
      <p:sp>
        <p:nvSpPr>
          <p:cNvPr id="3" name="サブタイトル 2"/>
          <p:cNvSpPr>
            <a:spLocks noGrp="1"/>
          </p:cNvSpPr>
          <p:nvPr>
            <p:ph type="subTitle" idx="1"/>
          </p:nvPr>
        </p:nvSpPr>
        <p:spPr>
          <a:xfrm>
            <a:off x="4541996" y="24258164"/>
            <a:ext cx="21195983" cy="10939956"/>
          </a:xfrm>
        </p:spPr>
        <p:txBody>
          <a:bodyPr/>
          <a:lstStyle>
            <a:lvl1pPr marL="0" indent="0" algn="ctr">
              <a:buNone/>
              <a:defRPr>
                <a:solidFill>
                  <a:schemeClr val="tx1">
                    <a:tint val="75000"/>
                  </a:schemeClr>
                </a:solidFill>
              </a:defRPr>
            </a:lvl1pPr>
            <a:lvl2pPr marL="2088215" indent="0" algn="ctr">
              <a:buNone/>
              <a:defRPr>
                <a:solidFill>
                  <a:schemeClr val="tx1">
                    <a:tint val="75000"/>
                  </a:schemeClr>
                </a:solidFill>
              </a:defRPr>
            </a:lvl2pPr>
            <a:lvl3pPr marL="4176431" indent="0" algn="ctr">
              <a:buNone/>
              <a:defRPr>
                <a:solidFill>
                  <a:schemeClr val="tx1">
                    <a:tint val="75000"/>
                  </a:schemeClr>
                </a:solidFill>
              </a:defRPr>
            </a:lvl3pPr>
            <a:lvl4pPr marL="6264646" indent="0" algn="ctr">
              <a:buNone/>
              <a:defRPr>
                <a:solidFill>
                  <a:schemeClr val="tx1">
                    <a:tint val="75000"/>
                  </a:schemeClr>
                </a:solidFill>
              </a:defRPr>
            </a:lvl4pPr>
            <a:lvl5pPr marL="8352861" indent="0" algn="ctr">
              <a:buNone/>
              <a:defRPr>
                <a:solidFill>
                  <a:schemeClr val="tx1">
                    <a:tint val="75000"/>
                  </a:schemeClr>
                </a:solidFill>
              </a:defRPr>
            </a:lvl5pPr>
            <a:lvl6pPr marL="10441076" indent="0" algn="ctr">
              <a:buNone/>
              <a:defRPr>
                <a:solidFill>
                  <a:schemeClr val="tx1">
                    <a:tint val="75000"/>
                  </a:schemeClr>
                </a:solidFill>
              </a:defRPr>
            </a:lvl6pPr>
            <a:lvl7pPr marL="12529292" indent="0" algn="ctr">
              <a:buNone/>
              <a:defRPr>
                <a:solidFill>
                  <a:schemeClr val="tx1">
                    <a:tint val="75000"/>
                  </a:schemeClr>
                </a:solidFill>
              </a:defRPr>
            </a:lvl7pPr>
            <a:lvl8pPr marL="14617507" indent="0" algn="ctr">
              <a:buNone/>
              <a:defRPr>
                <a:solidFill>
                  <a:schemeClr val="tx1">
                    <a:tint val="75000"/>
                  </a:schemeClr>
                </a:solidFill>
              </a:defRPr>
            </a:lvl8pPr>
            <a:lvl9pPr marL="16705722" indent="0" algn="ctr">
              <a:buNone/>
              <a:defRPr>
                <a:solidFill>
                  <a:schemeClr val="tx1">
                    <a:tint val="75000"/>
                  </a:schemeClr>
                </a:solidFill>
              </a:defRPr>
            </a:lvl9pPr>
          </a:lstStyle>
          <a:p>
            <a:r>
              <a:rPr kumimoji="1" lang="ja-JP" altLang="en-US" smtClean="0"/>
              <a:t>マスタ サブタイトルの書式設定</a:t>
            </a:r>
            <a:endParaRPr kumimoji="1" lang="ja-JP" altLang="en-US"/>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2016/10/18</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pic>
        <p:nvPicPr>
          <p:cNvPr id="1026" name="Picture 2" descr="C:\Users\kimoto\Desktop\一般公開2015\AICS研究紹介\ポスターテンプレ\1 - コピー (2).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31000661"/>
            <a:ext cx="30314323" cy="11861986"/>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kimoto\Desktop\一般公開2015\AICS研究紹介\ポスターテンプレ\1.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0" y="0"/>
            <a:ext cx="30279975" cy="814159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3" descr="C:\Users\kimoto\Desktop\一般公開2015\AICS研究紹介\ポスターテンプレ\名称未設定-2.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3987859" y="40054334"/>
            <a:ext cx="15751176" cy="20669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kimoto\Desktop\一般公開2015\AICS研究紹介\ポスターテンプレ\ロゴ.png"/>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594370" y="39858277"/>
            <a:ext cx="12817425" cy="250257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1513999" y="1714326"/>
            <a:ext cx="27251978" cy="7134754"/>
          </a:xfrm>
          <a:prstGeom prst="rect">
            <a:avLst/>
          </a:prstGeom>
        </p:spPr>
        <p:txBody>
          <a:bodyPr vert="horz" lIns="417643" tIns="208822" rIns="417643" bIns="208822" rtlCol="0" anchor="ctr">
            <a:normAutofit/>
          </a:body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1513999" y="9988659"/>
            <a:ext cx="27251978" cy="28251648"/>
          </a:xfrm>
          <a:prstGeom prst="rect">
            <a:avLst/>
          </a:prstGeom>
        </p:spPr>
        <p:txBody>
          <a:bodyPr vert="horz" lIns="417643" tIns="208822" rIns="417643" bIns="208822"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2"/>
          </p:nvPr>
        </p:nvSpPr>
        <p:spPr>
          <a:xfrm>
            <a:off x="1513999" y="39677164"/>
            <a:ext cx="7065328" cy="2279158"/>
          </a:xfrm>
          <a:prstGeom prst="rect">
            <a:avLst/>
          </a:prstGeom>
        </p:spPr>
        <p:txBody>
          <a:bodyPr vert="horz" lIns="417643" tIns="208822" rIns="417643" bIns="208822" rtlCol="0" anchor="ctr"/>
          <a:lstStyle>
            <a:lvl1pPr algn="l">
              <a:defRPr sz="5500">
                <a:solidFill>
                  <a:schemeClr val="tx1">
                    <a:tint val="75000"/>
                  </a:schemeClr>
                </a:solidFill>
              </a:defRPr>
            </a:lvl1pPr>
          </a:lstStyle>
          <a:p>
            <a:fld id="{E90ED720-0104-4369-84BC-D37694168613}" type="datetimeFigureOut">
              <a:rPr kumimoji="1" lang="ja-JP" altLang="en-US" smtClean="0"/>
              <a:t>2016/10/18</a:t>
            </a:fld>
            <a:endParaRPr kumimoji="1" lang="ja-JP" altLang="en-US"/>
          </a:p>
        </p:txBody>
      </p:sp>
      <p:sp>
        <p:nvSpPr>
          <p:cNvPr id="5" name="フッター プレースホルダ 4"/>
          <p:cNvSpPr>
            <a:spLocks noGrp="1"/>
          </p:cNvSpPr>
          <p:nvPr>
            <p:ph type="ftr" sz="quarter" idx="3"/>
          </p:nvPr>
        </p:nvSpPr>
        <p:spPr>
          <a:xfrm>
            <a:off x="10345658" y="39677164"/>
            <a:ext cx="9588659" cy="2279158"/>
          </a:xfrm>
          <a:prstGeom prst="rect">
            <a:avLst/>
          </a:prstGeom>
        </p:spPr>
        <p:txBody>
          <a:bodyPr vert="horz" lIns="417643" tIns="208822" rIns="417643" bIns="208822" rtlCol="0" anchor="ctr"/>
          <a:lstStyle>
            <a:lvl1pPr algn="ctr">
              <a:defRPr sz="55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21700649" y="39677164"/>
            <a:ext cx="7065328" cy="2279158"/>
          </a:xfrm>
          <a:prstGeom prst="rect">
            <a:avLst/>
          </a:prstGeom>
        </p:spPr>
        <p:txBody>
          <a:bodyPr vert="horz" lIns="417643" tIns="208822" rIns="417643" bIns="208822" rtlCol="0" anchor="ctr"/>
          <a:lstStyle>
            <a:lvl1pPr algn="r">
              <a:defRPr sz="5500">
                <a:solidFill>
                  <a:schemeClr val="tx1">
                    <a:tint val="75000"/>
                  </a:schemeClr>
                </a:solidFill>
              </a:defRPr>
            </a:lvl1pPr>
          </a:lstStyle>
          <a:p>
            <a:fld id="{D2D8002D-B5B0-4BAC-B1F6-782DDCCE6D9C}" type="slidenum">
              <a:rPr kumimoji="1" lang="ja-JP" altLang="en-US" smtClean="0"/>
              <a:t>‹#›</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ctr" defTabSz="4176431" rtl="0" eaLnBrk="1" latinLnBrk="0" hangingPunct="1">
        <a:spcBef>
          <a:spcPct val="0"/>
        </a:spcBef>
        <a:buNone/>
        <a:defRPr kumimoji="1" sz="20100" kern="1200">
          <a:solidFill>
            <a:schemeClr val="tx1"/>
          </a:solidFill>
          <a:latin typeface="+mj-lt"/>
          <a:ea typeface="+mj-ea"/>
          <a:cs typeface="+mj-cs"/>
        </a:defRPr>
      </a:lvl1pPr>
    </p:titleStyle>
    <p:bodyStyle>
      <a:lvl1pPr marL="1566161" indent="-1566161" algn="l" defTabSz="4176431" rtl="0" eaLnBrk="1" latinLnBrk="0" hangingPunct="1">
        <a:spcBef>
          <a:spcPct val="20000"/>
        </a:spcBef>
        <a:buFont typeface="Arial" pitchFamily="34" charset="0"/>
        <a:buChar char="•"/>
        <a:defRPr kumimoji="1" sz="14600" kern="1200">
          <a:solidFill>
            <a:schemeClr val="tx1"/>
          </a:solidFill>
          <a:latin typeface="+mn-lt"/>
          <a:ea typeface="+mn-ea"/>
          <a:cs typeface="+mn-cs"/>
        </a:defRPr>
      </a:lvl1pPr>
      <a:lvl2pPr marL="3393350" indent="-1305135" algn="l" defTabSz="4176431" rtl="0" eaLnBrk="1" latinLnBrk="0" hangingPunct="1">
        <a:spcBef>
          <a:spcPct val="20000"/>
        </a:spcBef>
        <a:buFont typeface="Arial" pitchFamily="34" charset="0"/>
        <a:buChar char="–"/>
        <a:defRPr kumimoji="1" sz="12800" kern="1200">
          <a:solidFill>
            <a:schemeClr val="tx1"/>
          </a:solidFill>
          <a:latin typeface="+mn-lt"/>
          <a:ea typeface="+mn-ea"/>
          <a:cs typeface="+mn-cs"/>
        </a:defRPr>
      </a:lvl2pPr>
      <a:lvl3pPr marL="5220538" indent="-1044108" algn="l" defTabSz="4176431" rtl="0" eaLnBrk="1" latinLnBrk="0" hangingPunct="1">
        <a:spcBef>
          <a:spcPct val="20000"/>
        </a:spcBef>
        <a:buFont typeface="Arial" pitchFamily="34" charset="0"/>
        <a:buChar char="•"/>
        <a:defRPr kumimoji="1" sz="11000" kern="1200">
          <a:solidFill>
            <a:schemeClr val="tx1"/>
          </a:solidFill>
          <a:latin typeface="+mn-lt"/>
          <a:ea typeface="+mn-ea"/>
          <a:cs typeface="+mn-cs"/>
        </a:defRPr>
      </a:lvl3pPr>
      <a:lvl4pPr marL="7308753"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4pPr>
      <a:lvl5pPr marL="9396969"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5pPr>
      <a:lvl6pPr marL="11485184"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6pPr>
      <a:lvl7pPr marL="13573399"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7pPr>
      <a:lvl8pPr marL="15661615"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8pPr>
      <a:lvl9pPr marL="17749830"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9pPr>
    </p:bodyStyle>
    <p:otherStyle>
      <a:defPPr>
        <a:defRPr lang="ja-JP"/>
      </a:defPPr>
      <a:lvl1pPr marL="0" algn="l" defTabSz="4176431" rtl="0" eaLnBrk="1" latinLnBrk="0" hangingPunct="1">
        <a:defRPr kumimoji="1" sz="8200" kern="1200">
          <a:solidFill>
            <a:schemeClr val="tx1"/>
          </a:solidFill>
          <a:latin typeface="+mn-lt"/>
          <a:ea typeface="+mn-ea"/>
          <a:cs typeface="+mn-cs"/>
        </a:defRPr>
      </a:lvl1pPr>
      <a:lvl2pPr marL="2088215" algn="l" defTabSz="4176431" rtl="0" eaLnBrk="1" latinLnBrk="0" hangingPunct="1">
        <a:defRPr kumimoji="1" sz="8200" kern="1200">
          <a:solidFill>
            <a:schemeClr val="tx1"/>
          </a:solidFill>
          <a:latin typeface="+mn-lt"/>
          <a:ea typeface="+mn-ea"/>
          <a:cs typeface="+mn-cs"/>
        </a:defRPr>
      </a:lvl2pPr>
      <a:lvl3pPr marL="4176431" algn="l" defTabSz="4176431" rtl="0" eaLnBrk="1" latinLnBrk="0" hangingPunct="1">
        <a:defRPr kumimoji="1" sz="8200" kern="1200">
          <a:solidFill>
            <a:schemeClr val="tx1"/>
          </a:solidFill>
          <a:latin typeface="+mn-lt"/>
          <a:ea typeface="+mn-ea"/>
          <a:cs typeface="+mn-cs"/>
        </a:defRPr>
      </a:lvl3pPr>
      <a:lvl4pPr marL="6264646" algn="l" defTabSz="4176431" rtl="0" eaLnBrk="1" latinLnBrk="0" hangingPunct="1">
        <a:defRPr kumimoji="1" sz="8200" kern="1200">
          <a:solidFill>
            <a:schemeClr val="tx1"/>
          </a:solidFill>
          <a:latin typeface="+mn-lt"/>
          <a:ea typeface="+mn-ea"/>
          <a:cs typeface="+mn-cs"/>
        </a:defRPr>
      </a:lvl4pPr>
      <a:lvl5pPr marL="8352861" algn="l" defTabSz="4176431" rtl="0" eaLnBrk="1" latinLnBrk="0" hangingPunct="1">
        <a:defRPr kumimoji="1" sz="8200" kern="1200">
          <a:solidFill>
            <a:schemeClr val="tx1"/>
          </a:solidFill>
          <a:latin typeface="+mn-lt"/>
          <a:ea typeface="+mn-ea"/>
          <a:cs typeface="+mn-cs"/>
        </a:defRPr>
      </a:lvl5pPr>
      <a:lvl6pPr marL="10441076" algn="l" defTabSz="4176431" rtl="0" eaLnBrk="1" latinLnBrk="0" hangingPunct="1">
        <a:defRPr kumimoji="1" sz="8200" kern="1200">
          <a:solidFill>
            <a:schemeClr val="tx1"/>
          </a:solidFill>
          <a:latin typeface="+mn-lt"/>
          <a:ea typeface="+mn-ea"/>
          <a:cs typeface="+mn-cs"/>
        </a:defRPr>
      </a:lvl6pPr>
      <a:lvl7pPr marL="12529292" algn="l" defTabSz="4176431" rtl="0" eaLnBrk="1" latinLnBrk="0" hangingPunct="1">
        <a:defRPr kumimoji="1" sz="8200" kern="1200">
          <a:solidFill>
            <a:schemeClr val="tx1"/>
          </a:solidFill>
          <a:latin typeface="+mn-lt"/>
          <a:ea typeface="+mn-ea"/>
          <a:cs typeface="+mn-cs"/>
        </a:defRPr>
      </a:lvl7pPr>
      <a:lvl8pPr marL="14617507" algn="l" defTabSz="4176431" rtl="0" eaLnBrk="1" latinLnBrk="0" hangingPunct="1">
        <a:defRPr kumimoji="1" sz="8200" kern="1200">
          <a:solidFill>
            <a:schemeClr val="tx1"/>
          </a:solidFill>
          <a:latin typeface="+mn-lt"/>
          <a:ea typeface="+mn-ea"/>
          <a:cs typeface="+mn-cs"/>
        </a:defRPr>
      </a:lvl8pPr>
      <a:lvl9pPr marL="16705722" algn="l" defTabSz="4176431" rtl="0" eaLnBrk="1" latinLnBrk="0" hangingPunct="1">
        <a:defRPr kumimoji="1"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11.png"/><Relationship Id="rId20" Type="http://schemas.openxmlformats.org/officeDocument/2006/relationships/image" Target="../media/image22.jpeg"/><Relationship Id="rId21" Type="http://schemas.openxmlformats.org/officeDocument/2006/relationships/image" Target="../media/image23.emf"/><Relationship Id="rId22" Type="http://schemas.openxmlformats.org/officeDocument/2006/relationships/image" Target="../media/image24.jpeg"/><Relationship Id="rId23" Type="http://schemas.openxmlformats.org/officeDocument/2006/relationships/image" Target="../media/image25.png"/><Relationship Id="rId10" Type="http://schemas.openxmlformats.org/officeDocument/2006/relationships/image" Target="../media/image12.png"/><Relationship Id="rId11" Type="http://schemas.openxmlformats.org/officeDocument/2006/relationships/image" Target="../media/image13.png"/><Relationship Id="rId12" Type="http://schemas.openxmlformats.org/officeDocument/2006/relationships/image" Target="../media/image14.png"/><Relationship Id="rId13" Type="http://schemas.openxmlformats.org/officeDocument/2006/relationships/image" Target="../media/image15.png"/><Relationship Id="rId14" Type="http://schemas.openxmlformats.org/officeDocument/2006/relationships/image" Target="../media/image16.jpeg"/><Relationship Id="rId15" Type="http://schemas.openxmlformats.org/officeDocument/2006/relationships/image" Target="../media/image17.png"/><Relationship Id="rId16" Type="http://schemas.openxmlformats.org/officeDocument/2006/relationships/image" Target="../media/image18.png"/><Relationship Id="rId17" Type="http://schemas.openxmlformats.org/officeDocument/2006/relationships/image" Target="../media/image19.jpeg"/><Relationship Id="rId18" Type="http://schemas.openxmlformats.org/officeDocument/2006/relationships/image" Target="../media/image20.png"/><Relationship Id="rId19" Type="http://schemas.openxmlformats.org/officeDocument/2006/relationships/image" Target="../media/image21.jpe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図 5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413520" y="8675060"/>
            <a:ext cx="14227342" cy="1036753"/>
          </a:xfrm>
          <a:prstGeom prst="rect">
            <a:avLst/>
          </a:prstGeom>
        </p:spPr>
      </p:pic>
      <p:pic>
        <p:nvPicPr>
          <p:cNvPr id="2053" name="Picture 5" descr="C:\Users\kimoto\Desktop\一般公開2015\AICS研究紹介\ポスターテンプレ\9.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253892" y="2105166"/>
            <a:ext cx="1560512" cy="1560512"/>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C:\Users\kimoto\Desktop\一般公開2015\AICS研究紹介\ポスターテンプレ\10.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661259" y="1022271"/>
            <a:ext cx="1285875" cy="1285875"/>
          </a:xfrm>
          <a:prstGeom prst="rect">
            <a:avLst/>
          </a:prstGeom>
          <a:noFill/>
          <a:extLst>
            <a:ext uri="{909E8E84-426E-40DD-AFC4-6F175D3DCCD1}">
              <a14:hiddenFill xmlns:a14="http://schemas.microsoft.com/office/drawing/2010/main">
                <a:solidFill>
                  <a:srgbClr val="FFFFFF"/>
                </a:solidFill>
              </a14:hiddenFill>
            </a:ext>
          </a:extLst>
        </p:spPr>
      </p:pic>
      <p:pic>
        <p:nvPicPr>
          <p:cNvPr id="2055" name="Picture 7" descr="C:\Users\kimoto\Desktop\一般公開2015\AICS研究紹介\ポスターテンプレ\1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707398" y="158829"/>
            <a:ext cx="1846262" cy="184626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C:\Users\kimoto\Desktop\一般公開2015\AICS研究紹介\ポスターテンプレ\3.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069942" y="3155288"/>
            <a:ext cx="1925638" cy="1925638"/>
          </a:xfrm>
          <a:prstGeom prst="rect">
            <a:avLst/>
          </a:prstGeom>
          <a:noFill/>
          <a:extLst>
            <a:ext uri="{909E8E84-426E-40DD-AFC4-6F175D3DCCD1}">
              <a14:hiddenFill xmlns:a14="http://schemas.microsoft.com/office/drawing/2010/main">
                <a:solidFill>
                  <a:srgbClr val="FFFFFF"/>
                </a:solidFill>
              </a14:hiddenFill>
            </a:ext>
          </a:extLst>
        </p:spPr>
      </p:pic>
      <p:pic>
        <p:nvPicPr>
          <p:cNvPr id="2057" name="Picture 9" descr="C:\Users\kimoto\Desktop\一般公開2015\AICS研究紹介\ポスターテンプレ\4.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1260667" y="3064007"/>
            <a:ext cx="1054100" cy="105410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C:\Users\kimoto\Desktop\一般公開2015\AICS研究紹介\ポスターテンプレ\5.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2628819" y="288052"/>
            <a:ext cx="1468438" cy="1468438"/>
          </a:xfrm>
          <a:prstGeom prst="rect">
            <a:avLst/>
          </a:prstGeom>
          <a:noFill/>
          <a:extLst>
            <a:ext uri="{909E8E84-426E-40DD-AFC4-6F175D3DCCD1}">
              <a14:hiddenFill xmlns:a14="http://schemas.microsoft.com/office/drawing/2010/main">
                <a:solidFill>
                  <a:srgbClr val="FFFFFF"/>
                </a:solidFill>
              </a14:hiddenFill>
            </a:ext>
          </a:extLst>
        </p:spPr>
      </p:pic>
      <p:pic>
        <p:nvPicPr>
          <p:cNvPr id="2059" name="Picture 11" descr="C:\Users\kimoto\Desktop\一般公開2015\AICS研究紹介\ポスターテンプレ\6.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4333908" y="3906318"/>
            <a:ext cx="1279525" cy="127952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C:\Users\kimoto\Desktop\一般公開2015\AICS研究紹介\ポスターテンプレ\7.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7885403" y="288052"/>
            <a:ext cx="1279525" cy="1279525"/>
          </a:xfrm>
          <a:prstGeom prst="rect">
            <a:avLst/>
          </a:prstGeom>
          <a:noFill/>
          <a:extLst>
            <a:ext uri="{909E8E84-426E-40DD-AFC4-6F175D3DCCD1}">
              <a14:hiddenFill xmlns:a14="http://schemas.microsoft.com/office/drawing/2010/main">
                <a:solidFill>
                  <a:srgbClr val="FFFFFF"/>
                </a:solidFill>
              </a14:hiddenFill>
            </a:ext>
          </a:extLst>
        </p:spPr>
      </p:pic>
      <p:pic>
        <p:nvPicPr>
          <p:cNvPr id="2061" name="Picture 13" descr="C:\Users\kimoto\Desktop\一般公開2015\AICS研究紹介\ポスターテンプレ\8.pn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6733275" y="2240259"/>
            <a:ext cx="1322388" cy="1322388"/>
          </a:xfrm>
          <a:prstGeom prst="rect">
            <a:avLst/>
          </a:prstGeom>
          <a:noFill/>
          <a:extLst>
            <a:ext uri="{909E8E84-426E-40DD-AFC4-6F175D3DCCD1}">
              <a14:hiddenFill xmlns:a14="http://schemas.microsoft.com/office/drawing/2010/main">
                <a:solidFill>
                  <a:srgbClr val="FFFFFF"/>
                </a:solidFill>
              </a14:hiddenFill>
            </a:ext>
          </a:extLst>
        </p:spPr>
      </p:pic>
      <p:pic>
        <p:nvPicPr>
          <p:cNvPr id="13" name="図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6775" y="8658846"/>
            <a:ext cx="14227342" cy="1036753"/>
          </a:xfrm>
          <a:prstGeom prst="rect">
            <a:avLst/>
          </a:prstGeom>
        </p:spPr>
      </p:pic>
      <p:sp>
        <p:nvSpPr>
          <p:cNvPr id="16" name="テキスト ボックス 15"/>
          <p:cNvSpPr txBox="1"/>
          <p:nvPr/>
        </p:nvSpPr>
        <p:spPr>
          <a:xfrm>
            <a:off x="15716051" y="8788483"/>
            <a:ext cx="9663223" cy="923330"/>
          </a:xfrm>
          <a:prstGeom prst="rect">
            <a:avLst/>
          </a:prstGeom>
          <a:noFill/>
        </p:spPr>
        <p:txBody>
          <a:bodyPr wrap="none" rtlCol="0">
            <a:spAutoFit/>
          </a:bodyPr>
          <a:lstStyle/>
          <a:p>
            <a:r>
              <a:rPr kumimoji="1" lang="ja-JP" altLang="en-US" sz="5400" b="1" dirty="0" smtClean="0">
                <a:solidFill>
                  <a:schemeClr val="bg1"/>
                </a:solidFill>
              </a:rPr>
              <a:t>コデザインによるポスト「京」</a:t>
            </a:r>
            <a:r>
              <a:rPr lang="ja-JP" altLang="en-US" sz="5400" b="1" dirty="0">
                <a:solidFill>
                  <a:schemeClr val="bg1"/>
                </a:solidFill>
              </a:rPr>
              <a:t>開発</a:t>
            </a:r>
            <a:endParaRPr kumimoji="1" lang="en-US" altLang="ja-JP" sz="5400" b="1" dirty="0" smtClean="0">
              <a:solidFill>
                <a:schemeClr val="bg1"/>
              </a:solidFill>
            </a:endParaRPr>
          </a:p>
        </p:txBody>
      </p:sp>
      <p:sp>
        <p:nvSpPr>
          <p:cNvPr id="17" name="正方形/長方形 16"/>
          <p:cNvSpPr/>
          <p:nvPr/>
        </p:nvSpPr>
        <p:spPr>
          <a:xfrm>
            <a:off x="843265" y="6873162"/>
            <a:ext cx="27042137" cy="1569660"/>
          </a:xfrm>
          <a:prstGeom prst="rect">
            <a:avLst/>
          </a:prstGeom>
        </p:spPr>
        <p:txBody>
          <a:bodyPr wrap="square">
            <a:spAutoFit/>
          </a:bodyPr>
          <a:lstStyle/>
          <a:p>
            <a:r>
              <a:rPr lang="ja-JP" altLang="en-US" sz="4800" dirty="0" smtClean="0"/>
              <a:t>我々は</a:t>
            </a:r>
            <a:r>
              <a:rPr lang="ja-JP" altLang="en-US" sz="4800" dirty="0"/>
              <a:t>、ポスト「京」の開発における、ハードウェア・</a:t>
            </a:r>
            <a:r>
              <a:rPr lang="ja-JP" altLang="en-US" sz="4800" dirty="0" smtClean="0"/>
              <a:t>システムソフトウェア</a:t>
            </a:r>
            <a:r>
              <a:rPr lang="ja-JP" altLang="en-US" sz="4800" dirty="0"/>
              <a:t>・アプリケーションソフトウェアの「</a:t>
            </a:r>
            <a:r>
              <a:rPr lang="en-US" altLang="ja-JP" sz="4800" dirty="0"/>
              <a:t>Co-design:</a:t>
            </a:r>
            <a:r>
              <a:rPr lang="ja-JP" altLang="en-US" sz="4800" dirty="0"/>
              <a:t>コデザイン</a:t>
            </a:r>
            <a:r>
              <a:rPr lang="ja-JP" altLang="en-US" sz="4800" dirty="0" smtClean="0"/>
              <a:t>」を</a:t>
            </a:r>
            <a:r>
              <a:rPr lang="ja-JP" altLang="en-US" sz="4800" dirty="0"/>
              <a:t>担当します。</a:t>
            </a:r>
          </a:p>
        </p:txBody>
      </p:sp>
      <p:sp>
        <p:nvSpPr>
          <p:cNvPr id="18" name="テキスト ボックス 17"/>
          <p:cNvSpPr txBox="1"/>
          <p:nvPr/>
        </p:nvSpPr>
        <p:spPr>
          <a:xfrm>
            <a:off x="1132600" y="8788693"/>
            <a:ext cx="7385355" cy="923330"/>
          </a:xfrm>
          <a:prstGeom prst="rect">
            <a:avLst/>
          </a:prstGeom>
          <a:noFill/>
        </p:spPr>
        <p:txBody>
          <a:bodyPr wrap="none" rtlCol="0">
            <a:spAutoFit/>
          </a:bodyPr>
          <a:lstStyle/>
          <a:p>
            <a:r>
              <a:rPr kumimoji="1" lang="ja-JP" altLang="en-US" sz="5400" b="1" dirty="0" smtClean="0">
                <a:solidFill>
                  <a:schemeClr val="bg1"/>
                </a:solidFill>
              </a:rPr>
              <a:t>コデザインが必要な理由</a:t>
            </a:r>
            <a:endParaRPr kumimoji="1" lang="ja-JP" altLang="en-US" sz="5400" b="1" dirty="0">
              <a:solidFill>
                <a:schemeClr val="bg1"/>
              </a:solidFill>
            </a:endParaRPr>
          </a:p>
        </p:txBody>
      </p:sp>
      <p:pic>
        <p:nvPicPr>
          <p:cNvPr id="19" name="図 18"/>
          <p:cNvPicPr>
            <a:picLocks noChangeAspect="1"/>
          </p:cNvPicPr>
          <p:nvPr/>
        </p:nvPicPr>
        <p:blipFill>
          <a:blip r:embed="rId13" cstate="print">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666379" y="25997673"/>
            <a:ext cx="14542935" cy="1054485"/>
          </a:xfrm>
          <a:prstGeom prst="rect">
            <a:avLst/>
          </a:prstGeom>
        </p:spPr>
      </p:pic>
      <p:sp>
        <p:nvSpPr>
          <p:cNvPr id="20" name="テキスト ボックス 19"/>
          <p:cNvSpPr txBox="1"/>
          <p:nvPr/>
        </p:nvSpPr>
        <p:spPr>
          <a:xfrm>
            <a:off x="772815" y="26069161"/>
            <a:ext cx="9164688" cy="923330"/>
          </a:xfrm>
          <a:prstGeom prst="rect">
            <a:avLst/>
          </a:prstGeom>
          <a:noFill/>
        </p:spPr>
        <p:txBody>
          <a:bodyPr wrap="none" rtlCol="0">
            <a:spAutoFit/>
          </a:bodyPr>
          <a:lstStyle/>
          <a:p>
            <a:r>
              <a:rPr kumimoji="1" lang="ja-JP" altLang="en-US" sz="5400" b="1" dirty="0" smtClean="0">
                <a:solidFill>
                  <a:schemeClr val="bg1"/>
                </a:solidFill>
              </a:rPr>
              <a:t>コデザインを支えるソフトウェア</a:t>
            </a:r>
            <a:endParaRPr kumimoji="1" lang="ja-JP" altLang="en-US" sz="5400" b="1" dirty="0">
              <a:solidFill>
                <a:schemeClr val="bg1"/>
              </a:solidFill>
            </a:endParaRPr>
          </a:p>
        </p:txBody>
      </p:sp>
      <p:sp>
        <p:nvSpPr>
          <p:cNvPr id="21" name="正方形/長方形 20"/>
          <p:cNvSpPr/>
          <p:nvPr/>
        </p:nvSpPr>
        <p:spPr>
          <a:xfrm>
            <a:off x="718355" y="18000603"/>
            <a:ext cx="7343532" cy="2031325"/>
          </a:xfrm>
          <a:prstGeom prst="rect">
            <a:avLst/>
          </a:prstGeom>
        </p:spPr>
        <p:txBody>
          <a:bodyPr wrap="square">
            <a:spAutoFit/>
          </a:bodyPr>
          <a:lstStyle/>
          <a:p>
            <a:r>
              <a:rPr lang="ja-JP" altLang="en-US" sz="4200" dirty="0" smtClean="0"/>
              <a:t>どんな</a:t>
            </a:r>
            <a:r>
              <a:rPr lang="ja-JP" altLang="en-US" sz="4200" dirty="0"/>
              <a:t>プログラムでも高速</a:t>
            </a:r>
            <a:r>
              <a:rPr lang="ja-JP" altLang="en-US" sz="4200" dirty="0" smtClean="0"/>
              <a:t>実行できる万能なプロセッサを作るのは非常に困難</a:t>
            </a:r>
            <a:endParaRPr lang="ja-JP" altLang="en-US" sz="4200" dirty="0"/>
          </a:p>
        </p:txBody>
      </p:sp>
      <p:sp>
        <p:nvSpPr>
          <p:cNvPr id="22" name="正方形/長方形 21"/>
          <p:cNvSpPr/>
          <p:nvPr/>
        </p:nvSpPr>
        <p:spPr>
          <a:xfrm>
            <a:off x="8193708" y="17955130"/>
            <a:ext cx="6641075" cy="2031325"/>
          </a:xfrm>
          <a:prstGeom prst="rect">
            <a:avLst/>
          </a:prstGeom>
        </p:spPr>
        <p:txBody>
          <a:bodyPr wrap="square">
            <a:spAutoFit/>
          </a:bodyPr>
          <a:lstStyle/>
          <a:p>
            <a:r>
              <a:rPr lang="ja-JP" altLang="en-US" sz="4200" dirty="0" smtClean="0"/>
              <a:t>ハードウェアの特性を深く知らないと高速実行できるプログラムの作成は困難</a:t>
            </a:r>
            <a:endParaRPr lang="ja-JP" altLang="en-US" sz="4200" dirty="0"/>
          </a:p>
        </p:txBody>
      </p:sp>
      <p:sp>
        <p:nvSpPr>
          <p:cNvPr id="23" name="正方形/長方形 22"/>
          <p:cNvSpPr/>
          <p:nvPr/>
        </p:nvSpPr>
        <p:spPr>
          <a:xfrm>
            <a:off x="954411" y="9709427"/>
            <a:ext cx="14277738" cy="2031325"/>
          </a:xfrm>
          <a:prstGeom prst="rect">
            <a:avLst/>
          </a:prstGeom>
        </p:spPr>
        <p:txBody>
          <a:bodyPr wrap="square">
            <a:spAutoFit/>
          </a:bodyPr>
          <a:lstStyle/>
          <a:p>
            <a:r>
              <a:rPr lang="ja-JP" altLang="en-US" sz="4200" dirty="0"/>
              <a:t>現代のプロセッサは複雑化</a:t>
            </a:r>
          </a:p>
          <a:p>
            <a:r>
              <a:rPr lang="ja-JP" altLang="en-US" sz="4200" dirty="0"/>
              <a:t>    ・多数プロセッサ・多数のコア・多数のコア内演算器</a:t>
            </a:r>
          </a:p>
          <a:p>
            <a:r>
              <a:rPr lang="ja-JP" altLang="en-US" sz="4200" dirty="0"/>
              <a:t>    ・複雑なメモリ構成、ネットワーク構成</a:t>
            </a:r>
          </a:p>
        </p:txBody>
      </p:sp>
      <p:sp>
        <p:nvSpPr>
          <p:cNvPr id="24" name="正方形/長方形 23"/>
          <p:cNvSpPr/>
          <p:nvPr/>
        </p:nvSpPr>
        <p:spPr>
          <a:xfrm>
            <a:off x="880105" y="21402515"/>
            <a:ext cx="6627034" cy="3170099"/>
          </a:xfrm>
          <a:prstGeom prst="rect">
            <a:avLst/>
          </a:prstGeom>
        </p:spPr>
        <p:txBody>
          <a:bodyPr wrap="square">
            <a:spAutoFit/>
          </a:bodyPr>
          <a:lstStyle/>
          <a:p>
            <a:r>
              <a:rPr lang="ja-JP" altLang="en-US" sz="5000" b="1" dirty="0" smtClean="0">
                <a:solidFill>
                  <a:srgbClr val="FF0000"/>
                </a:solidFill>
              </a:rPr>
              <a:t>ハードウェア・ソフトウェアの</a:t>
            </a:r>
            <a:r>
              <a:rPr lang="ja-JP" altLang="en-US" sz="5000" b="1" dirty="0">
                <a:solidFill>
                  <a:srgbClr val="FF0000"/>
                </a:solidFill>
              </a:rPr>
              <a:t>両方にまたがった設計・</a:t>
            </a:r>
            <a:r>
              <a:rPr lang="ja-JP" altLang="en-US" sz="5000" b="1" dirty="0" smtClean="0">
                <a:solidFill>
                  <a:srgbClr val="FF0000"/>
                </a:solidFill>
              </a:rPr>
              <a:t>最適化が必要</a:t>
            </a:r>
            <a:endParaRPr lang="en-US" altLang="ja-JP" sz="5000" b="1" dirty="0">
              <a:solidFill>
                <a:srgbClr val="FF0000"/>
              </a:solidFill>
            </a:endParaRPr>
          </a:p>
          <a:p>
            <a:r>
              <a:rPr lang="en-US" altLang="ja-JP" sz="5000" b="1" dirty="0" smtClean="0">
                <a:solidFill>
                  <a:srgbClr val="FF0000"/>
                </a:solidFill>
                <a:sym typeface="Wingdings" panose="05000000000000000000" pitchFamily="2" charset="2"/>
              </a:rPr>
              <a:t></a:t>
            </a:r>
            <a:r>
              <a:rPr lang="en-US" altLang="ja-JP" sz="5000" b="1" dirty="0" smtClean="0">
                <a:solidFill>
                  <a:srgbClr val="FF0000"/>
                </a:solidFill>
              </a:rPr>
              <a:t> </a:t>
            </a:r>
            <a:r>
              <a:rPr lang="ja-JP" altLang="en-US" sz="5000" b="1" dirty="0" smtClean="0">
                <a:solidFill>
                  <a:srgbClr val="FF0000"/>
                </a:solidFill>
              </a:rPr>
              <a:t>コデザイン</a:t>
            </a:r>
            <a:r>
              <a:rPr lang="en-US" altLang="ja-JP" sz="5000" b="1" dirty="0" smtClean="0">
                <a:solidFill>
                  <a:srgbClr val="FF0000"/>
                </a:solidFill>
              </a:rPr>
              <a:t>!!</a:t>
            </a:r>
            <a:endParaRPr lang="ja-JP" altLang="en-US" sz="5000" b="1" dirty="0">
              <a:solidFill>
                <a:srgbClr val="FF0000"/>
              </a:solidFill>
            </a:endParaRPr>
          </a:p>
        </p:txBody>
      </p:sp>
      <p:sp>
        <p:nvSpPr>
          <p:cNvPr id="25" name="正方形/長方形 24"/>
          <p:cNvSpPr/>
          <p:nvPr/>
        </p:nvSpPr>
        <p:spPr>
          <a:xfrm>
            <a:off x="15412168" y="9986663"/>
            <a:ext cx="14583411" cy="3970318"/>
          </a:xfrm>
          <a:prstGeom prst="rect">
            <a:avLst/>
          </a:prstGeom>
        </p:spPr>
        <p:txBody>
          <a:bodyPr wrap="square">
            <a:spAutoFit/>
          </a:bodyPr>
          <a:lstStyle/>
          <a:p>
            <a:r>
              <a:rPr lang="ja-JP" altLang="en-US" sz="4200" dirty="0" smtClean="0"/>
              <a:t>●システム</a:t>
            </a:r>
            <a:r>
              <a:rPr lang="ja-JP" altLang="en-US" sz="4200" dirty="0"/>
              <a:t>開発</a:t>
            </a:r>
            <a:r>
              <a:rPr lang="ja-JP" altLang="en-US" sz="4200" dirty="0" smtClean="0"/>
              <a:t>初期</a:t>
            </a:r>
            <a:r>
              <a:rPr lang="en-US" altLang="ja-JP" sz="4200" dirty="0" smtClean="0"/>
              <a:t>(2014-2015):</a:t>
            </a:r>
            <a:endParaRPr lang="en-US" altLang="ja-JP" sz="4200" dirty="0"/>
          </a:p>
          <a:p>
            <a:r>
              <a:rPr lang="ja-JP" altLang="en-US" sz="4200" dirty="0" smtClean="0"/>
              <a:t>　　アプリケーション</a:t>
            </a:r>
            <a:r>
              <a:rPr lang="ja-JP" altLang="en-US" sz="4200" dirty="0"/>
              <a:t>の性能見積もり、ボトルネックの評価</a:t>
            </a:r>
          </a:p>
          <a:p>
            <a:r>
              <a:rPr lang="ja-JP" altLang="en-US" sz="4200" dirty="0" smtClean="0"/>
              <a:t>　　→ </a:t>
            </a:r>
            <a:r>
              <a:rPr lang="ja-JP" altLang="en-US" sz="4200" dirty="0"/>
              <a:t>ハードウェア・アルゴリズム双方の改善方法の</a:t>
            </a:r>
            <a:r>
              <a:rPr lang="ja-JP" altLang="en-US" sz="4200" dirty="0" smtClean="0"/>
              <a:t>検討</a:t>
            </a:r>
            <a:endParaRPr lang="en-US" altLang="ja-JP" sz="4200" dirty="0" smtClean="0"/>
          </a:p>
          <a:p>
            <a:endParaRPr lang="en-US" altLang="ja-JP" sz="4200" dirty="0" smtClean="0"/>
          </a:p>
          <a:p>
            <a:r>
              <a:rPr lang="ja-JP" altLang="en-US" sz="4200" dirty="0"/>
              <a:t>●開発</a:t>
            </a:r>
            <a:r>
              <a:rPr lang="ja-JP" altLang="en-US" sz="4200" dirty="0" smtClean="0"/>
              <a:t>後期</a:t>
            </a:r>
            <a:r>
              <a:rPr lang="en-US" altLang="ja-JP" sz="4200" dirty="0" smtClean="0"/>
              <a:t>(2015-):</a:t>
            </a:r>
            <a:endParaRPr lang="en-US" altLang="ja-JP" sz="4200" dirty="0"/>
          </a:p>
          <a:p>
            <a:r>
              <a:rPr lang="ja-JP" altLang="en-US" sz="4200" dirty="0" smtClean="0"/>
              <a:t>　アプリケーション側</a:t>
            </a:r>
            <a:r>
              <a:rPr lang="ja-JP" altLang="en-US" sz="4200" dirty="0"/>
              <a:t>のさら</a:t>
            </a:r>
            <a:r>
              <a:rPr lang="ja-JP" altLang="en-US" sz="4200" dirty="0" smtClean="0"/>
              <a:t>なる改善</a:t>
            </a:r>
            <a:r>
              <a:rPr lang="ja-JP" altLang="en-US" sz="4200" dirty="0"/>
              <a:t>を検討</a:t>
            </a:r>
          </a:p>
        </p:txBody>
      </p:sp>
      <p:sp>
        <p:nvSpPr>
          <p:cNvPr id="26" name="正方形/長方形 25"/>
          <p:cNvSpPr/>
          <p:nvPr/>
        </p:nvSpPr>
        <p:spPr>
          <a:xfrm>
            <a:off x="695012" y="27149801"/>
            <a:ext cx="14326434" cy="2031325"/>
          </a:xfrm>
          <a:prstGeom prst="rect">
            <a:avLst/>
          </a:prstGeom>
        </p:spPr>
        <p:txBody>
          <a:bodyPr wrap="square">
            <a:spAutoFit/>
          </a:bodyPr>
          <a:lstStyle/>
          <a:p>
            <a:r>
              <a:rPr lang="ja-JP" altLang="en-US" sz="4200" dirty="0" smtClean="0"/>
              <a:t>私たちは、先進的</a:t>
            </a:r>
            <a:r>
              <a:rPr lang="ja-JP" altLang="en-US" sz="4200" dirty="0"/>
              <a:t>なアルゴリズム実装を容易にするアプリケーション開発</a:t>
            </a:r>
            <a:r>
              <a:rPr lang="ja-JP" altLang="en-US" sz="4200" dirty="0" smtClean="0"/>
              <a:t>フレームワーク</a:t>
            </a:r>
            <a:r>
              <a:rPr lang="ja-JP" altLang="en-US" sz="4200" dirty="0"/>
              <a:t>、</a:t>
            </a:r>
            <a:r>
              <a:rPr lang="en-US" altLang="ja-JP" sz="4200" dirty="0"/>
              <a:t>DSL(</a:t>
            </a:r>
            <a:r>
              <a:rPr lang="ja-JP" altLang="en-US" sz="4200" dirty="0"/>
              <a:t>ドメイン特化言語</a:t>
            </a:r>
            <a:r>
              <a:rPr lang="en-US" altLang="ja-JP" sz="4200" dirty="0"/>
              <a:t>)</a:t>
            </a:r>
            <a:r>
              <a:rPr lang="ja-JP" altLang="en-US" sz="4200" dirty="0"/>
              <a:t>の設計・</a:t>
            </a:r>
            <a:r>
              <a:rPr lang="ja-JP" altLang="en-US" sz="4200" dirty="0" smtClean="0"/>
              <a:t>開発を進めています。</a:t>
            </a:r>
            <a:endParaRPr lang="ja-JP" altLang="en-US" sz="4200" dirty="0"/>
          </a:p>
        </p:txBody>
      </p:sp>
      <p:sp>
        <p:nvSpPr>
          <p:cNvPr id="27" name="正方形/長方形 26"/>
          <p:cNvSpPr/>
          <p:nvPr/>
        </p:nvSpPr>
        <p:spPr>
          <a:xfrm>
            <a:off x="16097341" y="3911198"/>
            <a:ext cx="2496196" cy="954107"/>
          </a:xfrm>
          <a:prstGeom prst="rect">
            <a:avLst/>
          </a:prstGeom>
        </p:spPr>
        <p:txBody>
          <a:bodyPr wrap="none">
            <a:spAutoFit/>
          </a:bodyPr>
          <a:lstStyle/>
          <a:p>
            <a:pPr algn="ctr"/>
            <a:r>
              <a:rPr lang="ja-JP" altLang="en-US"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チームリーダー</a:t>
            </a:r>
            <a:endParaRPr lang="en-US" altLang="ja-JP"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a:r>
              <a:rPr lang="ja-JP" altLang="en-US"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牧野</a:t>
            </a:r>
            <a:r>
              <a:rPr lang="ja-JP" alt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淳一郎</a:t>
            </a:r>
          </a:p>
        </p:txBody>
      </p:sp>
      <p:pic>
        <p:nvPicPr>
          <p:cNvPr id="28" name="Picture 5" descr="チームリーダー牧野淳一郎"/>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6631064" y="2173471"/>
            <a:ext cx="1428750" cy="1619251"/>
          </a:xfrm>
          <a:prstGeom prst="rect">
            <a:avLst/>
          </a:prstGeom>
          <a:noFill/>
          <a:extLst>
            <a:ext uri="{909E8E84-426E-40DD-AFC4-6F175D3DCCD1}">
              <a14:hiddenFill xmlns:a14="http://schemas.microsoft.com/office/drawing/2010/main">
                <a:solidFill>
                  <a:srgbClr val="FFFFFF"/>
                </a:solidFill>
              </a14:hiddenFill>
            </a:ext>
          </a:extLst>
        </p:spPr>
      </p:pic>
      <p:pic>
        <p:nvPicPr>
          <p:cNvPr id="30" name="図 29"/>
          <p:cNvPicPr>
            <a:picLocks noChangeAspect="1"/>
          </p:cNvPicPr>
          <p:nvPr/>
        </p:nvPicPr>
        <p:blipFill>
          <a:blip r:embed="rId13" cstate="print">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716775" y="29325142"/>
            <a:ext cx="14582455" cy="1127804"/>
          </a:xfrm>
          <a:prstGeom prst="rect">
            <a:avLst/>
          </a:prstGeom>
        </p:spPr>
      </p:pic>
      <p:sp>
        <p:nvSpPr>
          <p:cNvPr id="31" name="テキスト ボックス 30"/>
          <p:cNvSpPr txBox="1"/>
          <p:nvPr/>
        </p:nvSpPr>
        <p:spPr>
          <a:xfrm>
            <a:off x="885600" y="29439058"/>
            <a:ext cx="2329484" cy="923330"/>
          </a:xfrm>
          <a:prstGeom prst="rect">
            <a:avLst/>
          </a:prstGeom>
          <a:noFill/>
        </p:spPr>
        <p:txBody>
          <a:bodyPr wrap="none" rtlCol="0">
            <a:spAutoFit/>
          </a:bodyPr>
          <a:lstStyle/>
          <a:p>
            <a:r>
              <a:rPr lang="ja-JP" altLang="en-US" sz="5400" b="1" dirty="0" smtClean="0">
                <a:solidFill>
                  <a:schemeClr val="bg1"/>
                </a:solidFill>
              </a:rPr>
              <a:t>●</a:t>
            </a:r>
            <a:r>
              <a:rPr lang="en-US" altLang="ja-JP" sz="5400" b="1" dirty="0" smtClean="0">
                <a:solidFill>
                  <a:schemeClr val="bg1"/>
                </a:solidFill>
              </a:rPr>
              <a:t>FDPS</a:t>
            </a:r>
            <a:endParaRPr kumimoji="1" lang="ja-JP" altLang="en-US" sz="5400" b="1" dirty="0">
              <a:solidFill>
                <a:schemeClr val="bg1"/>
              </a:solidFill>
            </a:endParaRPr>
          </a:p>
        </p:txBody>
      </p:sp>
      <p:pic>
        <p:nvPicPr>
          <p:cNvPr id="32" name="図 31"/>
          <p:cNvPicPr>
            <a:picLocks noChangeAspect="1"/>
          </p:cNvPicPr>
          <p:nvPr/>
        </p:nvPicPr>
        <p:blipFill>
          <a:blip r:embed="rId13" cstate="print">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15512034" y="14995550"/>
            <a:ext cx="13575798" cy="1084016"/>
          </a:xfrm>
          <a:prstGeom prst="rect">
            <a:avLst/>
          </a:prstGeom>
        </p:spPr>
      </p:pic>
      <p:sp>
        <p:nvSpPr>
          <p:cNvPr id="33" name="テキスト ボックス 32"/>
          <p:cNvSpPr txBox="1"/>
          <p:nvPr/>
        </p:nvSpPr>
        <p:spPr>
          <a:xfrm>
            <a:off x="15500027" y="15101645"/>
            <a:ext cx="3472810" cy="923330"/>
          </a:xfrm>
          <a:prstGeom prst="rect">
            <a:avLst/>
          </a:prstGeom>
          <a:noFill/>
        </p:spPr>
        <p:txBody>
          <a:bodyPr wrap="none" rtlCol="0">
            <a:spAutoFit/>
          </a:bodyPr>
          <a:lstStyle/>
          <a:p>
            <a:r>
              <a:rPr lang="ja-JP" altLang="en-US" sz="5400" b="1" dirty="0" smtClean="0">
                <a:solidFill>
                  <a:schemeClr val="bg1"/>
                </a:solidFill>
              </a:rPr>
              <a:t>● </a:t>
            </a:r>
            <a:r>
              <a:rPr lang="en-US" altLang="ja-JP" sz="5400" b="1" dirty="0" err="1" smtClean="0">
                <a:solidFill>
                  <a:schemeClr val="bg1"/>
                </a:solidFill>
              </a:rPr>
              <a:t>Formura</a:t>
            </a:r>
            <a:endParaRPr kumimoji="1" lang="ja-JP" altLang="en-US" sz="5400" b="1" dirty="0">
              <a:solidFill>
                <a:schemeClr val="bg1"/>
              </a:solidFill>
            </a:endParaRPr>
          </a:p>
        </p:txBody>
      </p:sp>
      <p:sp>
        <p:nvSpPr>
          <p:cNvPr id="34" name="正方形/長方形 33"/>
          <p:cNvSpPr/>
          <p:nvPr/>
        </p:nvSpPr>
        <p:spPr>
          <a:xfrm>
            <a:off x="843265" y="30625533"/>
            <a:ext cx="7443013" cy="8710077"/>
          </a:xfrm>
          <a:prstGeom prst="rect">
            <a:avLst/>
          </a:prstGeom>
        </p:spPr>
        <p:txBody>
          <a:bodyPr wrap="square">
            <a:spAutoFit/>
          </a:bodyPr>
          <a:lstStyle/>
          <a:p>
            <a:r>
              <a:rPr lang="ja-JP" altLang="en-US" sz="4000" dirty="0" smtClean="0"/>
              <a:t>大規模粒子シミュレーションコードを開発するためのライブラリです。開発者は、粒子同士の相互作用の定義等、並列化とは関係のない部分だけをプログラムとして書けばよく、あとは</a:t>
            </a:r>
            <a:r>
              <a:rPr lang="en-US" altLang="ja-JP" sz="4000" dirty="0" smtClean="0"/>
              <a:t>FDPS</a:t>
            </a:r>
            <a:r>
              <a:rPr lang="ja-JP" altLang="en-US" sz="4000" dirty="0" smtClean="0"/>
              <a:t>が自動的に高度に</a:t>
            </a:r>
            <a:r>
              <a:rPr lang="ja-JP" altLang="en-US" sz="4000" dirty="0"/>
              <a:t>最適化</a:t>
            </a:r>
            <a:r>
              <a:rPr lang="ja-JP" altLang="en-US" sz="4000" dirty="0" smtClean="0"/>
              <a:t>された通信アルゴリズムを適用し、「京」のような大規模マシン上で動く並列プログラムを生成してくれます。「京」だけでなく、</a:t>
            </a:r>
            <a:r>
              <a:rPr lang="en-US" altLang="ja-JP" sz="4000" smtClean="0"/>
              <a:t>GPU</a:t>
            </a:r>
            <a:r>
              <a:rPr lang="en-US" altLang="ja-JP" sz="3200" smtClean="0"/>
              <a:t>(</a:t>
            </a:r>
            <a:r>
              <a:rPr lang="en-US" altLang="ja-JP" sz="3200" u="sng" smtClean="0"/>
              <a:t>G</a:t>
            </a:r>
            <a:r>
              <a:rPr lang="en-US" altLang="ja-JP" sz="3200" smtClean="0"/>
              <a:t>raphics </a:t>
            </a:r>
            <a:r>
              <a:rPr lang="en-US" altLang="ja-JP" sz="3200" u="sng" smtClean="0"/>
              <a:t>P</a:t>
            </a:r>
            <a:r>
              <a:rPr lang="en-US" altLang="ja-JP" sz="3200" smtClean="0"/>
              <a:t>rocessing </a:t>
            </a:r>
            <a:r>
              <a:rPr lang="en-US" altLang="ja-JP" sz="3200" u="sng" dirty="0" smtClean="0"/>
              <a:t>U</a:t>
            </a:r>
            <a:r>
              <a:rPr lang="en-US" altLang="ja-JP" sz="3200" dirty="0" smtClean="0"/>
              <a:t>nit) </a:t>
            </a:r>
            <a:r>
              <a:rPr lang="ja-JP" altLang="en-US" sz="4000" dirty="0" smtClean="0"/>
              <a:t>クラスター等、いくつかの異なるアーキテクチャのマシンでの実行にも対応しています。</a:t>
            </a:r>
            <a:endParaRPr lang="ja-JP" altLang="en-US" sz="4000" dirty="0"/>
          </a:p>
        </p:txBody>
      </p:sp>
      <p:sp>
        <p:nvSpPr>
          <p:cNvPr id="35" name="正方形/長方形 34"/>
          <p:cNvSpPr/>
          <p:nvPr/>
        </p:nvSpPr>
        <p:spPr>
          <a:xfrm>
            <a:off x="16085194" y="30262761"/>
            <a:ext cx="12630445" cy="3785652"/>
          </a:xfrm>
          <a:prstGeom prst="rect">
            <a:avLst/>
          </a:prstGeom>
        </p:spPr>
        <p:txBody>
          <a:bodyPr wrap="square">
            <a:spAutoFit/>
          </a:bodyPr>
          <a:lstStyle/>
          <a:p>
            <a:r>
              <a:rPr lang="en-US" altLang="ja-JP" sz="4000" dirty="0" err="1" smtClean="0"/>
              <a:t>Formura</a:t>
            </a:r>
            <a:r>
              <a:rPr lang="ja-JP" altLang="en-US" sz="4000" dirty="0" smtClean="0"/>
              <a:t>のソースコードは特定の計算機に囚われない、格子相互作用の定義そのものなので、シミュレーション内の計算順序を四次元的に入れ替え、通信コストを最小化することができます。また、ソースを変更することなく将来開発されるハードウェアにあわせてコードを生成することができます。</a:t>
            </a:r>
            <a:endParaRPr lang="en-US" altLang="ja-JP" sz="4000" dirty="0" smtClean="0"/>
          </a:p>
        </p:txBody>
      </p:sp>
      <p:pic>
        <p:nvPicPr>
          <p:cNvPr id="36" name="Picture 4"/>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1035531" y="12714462"/>
            <a:ext cx="3744898" cy="33500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7" name="テキスト ボックス 36"/>
          <p:cNvSpPr txBox="1"/>
          <p:nvPr/>
        </p:nvSpPr>
        <p:spPr>
          <a:xfrm>
            <a:off x="8759373" y="25257216"/>
            <a:ext cx="4818948" cy="584775"/>
          </a:xfrm>
          <a:prstGeom prst="rect">
            <a:avLst/>
          </a:prstGeom>
          <a:noFill/>
        </p:spPr>
        <p:txBody>
          <a:bodyPr wrap="none" rtlCol="0">
            <a:spAutoFit/>
          </a:bodyPr>
          <a:lstStyle/>
          <a:p>
            <a:pPr algn="ctr"/>
            <a:r>
              <a:rPr lang="ja-JP" altLang="en-US" sz="3200" dirty="0" smtClean="0"/>
              <a:t>コデザイン推進チーム近影</a:t>
            </a:r>
            <a:endParaRPr kumimoji="1" lang="ja-JP" altLang="en-US" sz="3200" dirty="0"/>
          </a:p>
        </p:txBody>
      </p:sp>
      <p:sp>
        <p:nvSpPr>
          <p:cNvPr id="38" name="右矢印 37"/>
          <p:cNvSpPr/>
          <p:nvPr/>
        </p:nvSpPr>
        <p:spPr>
          <a:xfrm>
            <a:off x="5201029" y="14226630"/>
            <a:ext cx="577918" cy="706732"/>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右矢印 38"/>
          <p:cNvSpPr/>
          <p:nvPr/>
        </p:nvSpPr>
        <p:spPr>
          <a:xfrm>
            <a:off x="10403932" y="14226630"/>
            <a:ext cx="559591" cy="702324"/>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角丸四角形 39"/>
          <p:cNvSpPr/>
          <p:nvPr/>
        </p:nvSpPr>
        <p:spPr>
          <a:xfrm>
            <a:off x="885600" y="16977644"/>
            <a:ext cx="7176287" cy="905478"/>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ja-JP" altLang="en-US" sz="4800" dirty="0" smtClean="0"/>
              <a:t>ハードウェア屋さんの悩み</a:t>
            </a:r>
            <a:endParaRPr kumimoji="1" lang="ja-JP" altLang="en-US" sz="4800" dirty="0"/>
          </a:p>
        </p:txBody>
      </p:sp>
      <p:sp>
        <p:nvSpPr>
          <p:cNvPr id="41" name="角丸四角形 40"/>
          <p:cNvSpPr/>
          <p:nvPr/>
        </p:nvSpPr>
        <p:spPr>
          <a:xfrm>
            <a:off x="8286278" y="16939766"/>
            <a:ext cx="6548506" cy="943356"/>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kumimoji="1" lang="ja-JP" altLang="en-US" sz="4800" dirty="0" smtClean="0"/>
              <a:t>プログラマさんの悩み</a:t>
            </a:r>
            <a:endParaRPr kumimoji="1" lang="ja-JP" altLang="en-US" sz="4800" dirty="0"/>
          </a:p>
        </p:txBody>
      </p:sp>
      <p:sp>
        <p:nvSpPr>
          <p:cNvPr id="42" name="正方形/長方形 41"/>
          <p:cNvSpPr/>
          <p:nvPr/>
        </p:nvSpPr>
        <p:spPr>
          <a:xfrm>
            <a:off x="15643071" y="16322694"/>
            <a:ext cx="13319588" cy="5016758"/>
          </a:xfrm>
          <a:prstGeom prst="rect">
            <a:avLst/>
          </a:prstGeom>
        </p:spPr>
        <p:txBody>
          <a:bodyPr wrap="square">
            <a:spAutoFit/>
          </a:bodyPr>
          <a:lstStyle/>
          <a:p>
            <a:r>
              <a:rPr lang="ja-JP" altLang="en-US" sz="4000" dirty="0" smtClean="0">
                <a:solidFill>
                  <a:prstClr val="black"/>
                </a:solidFill>
              </a:rPr>
              <a:t>高度に最適化された大規模格子法シミュレーションコードを生成する</a:t>
            </a:r>
            <a:r>
              <a:rPr lang="ja-JP" altLang="en-US" sz="4000" dirty="0">
                <a:solidFill>
                  <a:prstClr val="black"/>
                </a:solidFill>
              </a:rPr>
              <a:t>ため</a:t>
            </a:r>
            <a:r>
              <a:rPr lang="ja-JP" altLang="en-US" sz="4000" dirty="0" smtClean="0">
                <a:solidFill>
                  <a:prstClr val="black"/>
                </a:solidFill>
              </a:rPr>
              <a:t>のドメイン特化言語と処理系です。</a:t>
            </a:r>
            <a:r>
              <a:rPr lang="en-US" altLang="ja-JP" sz="4000" dirty="0" err="1" smtClean="0">
                <a:solidFill>
                  <a:prstClr val="black"/>
                </a:solidFill>
              </a:rPr>
              <a:t>Formura</a:t>
            </a:r>
            <a:r>
              <a:rPr lang="ja-JP" altLang="en-US" sz="4000" dirty="0" smtClean="0">
                <a:solidFill>
                  <a:prstClr val="black"/>
                </a:solidFill>
              </a:rPr>
              <a:t>を使った開発者は</a:t>
            </a:r>
            <a:r>
              <a:rPr lang="ja-JP" altLang="en-US" sz="4000" dirty="0">
                <a:solidFill>
                  <a:prstClr val="black"/>
                </a:solidFill>
              </a:rPr>
              <a:t>、数学的記法により格子相互作用を定義しさえすればよく</a:t>
            </a:r>
            <a:r>
              <a:rPr lang="ja-JP" altLang="en-US" sz="4000" dirty="0" smtClean="0">
                <a:solidFill>
                  <a:prstClr val="black"/>
                </a:solidFill>
              </a:rPr>
              <a:t>、あとは</a:t>
            </a:r>
            <a:r>
              <a:rPr lang="en-US" altLang="ja-JP" sz="4000" dirty="0" err="1" smtClean="0">
                <a:solidFill>
                  <a:prstClr val="black"/>
                </a:solidFill>
              </a:rPr>
              <a:t>Formura</a:t>
            </a:r>
            <a:r>
              <a:rPr lang="ja-JP" altLang="en-US" sz="4000" dirty="0" smtClean="0">
                <a:solidFill>
                  <a:prstClr val="black"/>
                </a:solidFill>
              </a:rPr>
              <a:t>が自動的にハードウェア</a:t>
            </a:r>
            <a:r>
              <a:rPr lang="ja-JP" altLang="en-US" sz="4000" dirty="0">
                <a:solidFill>
                  <a:prstClr val="black"/>
                </a:solidFill>
              </a:rPr>
              <a:t>に</a:t>
            </a:r>
            <a:r>
              <a:rPr lang="ja-JP" altLang="en-US" sz="4000" dirty="0" smtClean="0">
                <a:solidFill>
                  <a:prstClr val="black"/>
                </a:solidFill>
              </a:rPr>
              <a:t>適した</a:t>
            </a:r>
            <a:r>
              <a:rPr lang="ja-JP" altLang="en-US" sz="4000" dirty="0">
                <a:solidFill>
                  <a:prstClr val="black"/>
                </a:solidFill>
              </a:rPr>
              <a:t>並列コードを生成します</a:t>
            </a:r>
            <a:r>
              <a:rPr lang="ja-JP" altLang="en-US" sz="4000" dirty="0" smtClean="0">
                <a:solidFill>
                  <a:prstClr val="black"/>
                </a:solidFill>
              </a:rPr>
              <a:t>。格子内</a:t>
            </a:r>
            <a:r>
              <a:rPr lang="ja-JP" altLang="en-US" sz="4000" dirty="0">
                <a:solidFill>
                  <a:prstClr val="black"/>
                </a:solidFill>
              </a:rPr>
              <a:t>のデータ</a:t>
            </a:r>
            <a:r>
              <a:rPr lang="ja-JP" altLang="en-US" sz="4000" dirty="0" smtClean="0">
                <a:solidFill>
                  <a:prstClr val="black"/>
                </a:solidFill>
              </a:rPr>
              <a:t>移動も</a:t>
            </a:r>
            <a:r>
              <a:rPr lang="en-US" altLang="ja-JP" sz="4000" dirty="0" err="1" smtClean="0">
                <a:solidFill>
                  <a:prstClr val="black"/>
                </a:solidFill>
              </a:rPr>
              <a:t>Formura</a:t>
            </a:r>
            <a:r>
              <a:rPr lang="ja-JP" altLang="en-US" sz="4000" dirty="0" smtClean="0">
                <a:solidFill>
                  <a:prstClr val="black"/>
                </a:solidFill>
              </a:rPr>
              <a:t>が適切</a:t>
            </a:r>
            <a:r>
              <a:rPr lang="ja-JP" altLang="en-US" sz="4000" dirty="0">
                <a:solidFill>
                  <a:prstClr val="black"/>
                </a:solidFill>
              </a:rPr>
              <a:t>に処理</a:t>
            </a:r>
            <a:r>
              <a:rPr lang="ja-JP" altLang="en-US" sz="4000" dirty="0" smtClean="0">
                <a:solidFill>
                  <a:prstClr val="black"/>
                </a:solidFill>
              </a:rPr>
              <a:t>してくれますので、開発者は気にする必要はありません。また、速度測定と遺伝アルゴリズムに基づく改善を自動的に繰り返し、最適化なコードを生成します。</a:t>
            </a:r>
            <a:endParaRPr lang="ja-JP" altLang="en-US" sz="4000" dirty="0"/>
          </a:p>
        </p:txBody>
      </p:sp>
      <p:pic>
        <p:nvPicPr>
          <p:cNvPr id="43" name="Picture 8" descr="C:\Users\nushio\Documents\hub\codesign\Seism3D\PITCH\paper\figure\fig-exec-scheme.png"/>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16039999" y="24379694"/>
            <a:ext cx="12595480" cy="5290131"/>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44" name="Picture 9" descr="C:\Users\nushio\AppData\Local\Microsoft\Windows\Temporary Internet Files\Content.IE5\L44KUYWU\lgi01a201310180900[1].jpg"/>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5661259" y="12202928"/>
            <a:ext cx="3301400" cy="2430913"/>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11"/>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2116677" y="22083781"/>
            <a:ext cx="6391680" cy="1484793"/>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6" name="テキスト ボックス 45"/>
          <p:cNvSpPr txBox="1"/>
          <p:nvPr/>
        </p:nvSpPr>
        <p:spPr>
          <a:xfrm>
            <a:off x="16179334" y="23347214"/>
            <a:ext cx="8023863" cy="954107"/>
          </a:xfrm>
          <a:prstGeom prst="rect">
            <a:avLst/>
          </a:prstGeom>
          <a:noFill/>
        </p:spPr>
        <p:txBody>
          <a:bodyPr wrap="none" rtlCol="0">
            <a:spAutoFit/>
          </a:bodyPr>
          <a:lstStyle/>
          <a:p>
            <a:r>
              <a:rPr lang="en-US" altLang="ja-JP" sz="2800" dirty="0" smtClean="0"/>
              <a:t>(</a:t>
            </a:r>
            <a:r>
              <a:rPr lang="en-US" altLang="ja-JP" sz="2800" b="1" dirty="0" smtClean="0">
                <a:sym typeface="Wingdings" panose="05000000000000000000" pitchFamily="2" charset="2"/>
              </a:rPr>
              <a:t></a:t>
            </a:r>
            <a:r>
              <a:rPr lang="en-US" altLang="ja-JP" sz="2800" dirty="0" smtClean="0"/>
              <a:t>)</a:t>
            </a:r>
            <a:r>
              <a:rPr lang="en-US" altLang="ja-JP" sz="2800" dirty="0" err="1" smtClean="0"/>
              <a:t>Formura</a:t>
            </a:r>
            <a:r>
              <a:rPr lang="ja-JP" altLang="en-US" sz="2800" dirty="0" smtClean="0"/>
              <a:t>の簡潔なソースコード。</a:t>
            </a:r>
            <a:endParaRPr lang="en-US" altLang="ja-JP" sz="2800" dirty="0" smtClean="0"/>
          </a:p>
          <a:p>
            <a:r>
              <a:rPr kumimoji="1" lang="en-US" altLang="ja-JP" sz="2800" dirty="0" smtClean="0"/>
              <a:t>(</a:t>
            </a:r>
            <a:r>
              <a:rPr kumimoji="1" lang="ja-JP" altLang="en-US" sz="2800" b="1" dirty="0" smtClean="0"/>
              <a:t>↓</a:t>
            </a:r>
            <a:r>
              <a:rPr kumimoji="1" lang="en-US" altLang="ja-JP" sz="2800" dirty="0" smtClean="0"/>
              <a:t>)</a:t>
            </a:r>
            <a:r>
              <a:rPr kumimoji="1" lang="en-US" altLang="ja-JP" sz="2800" dirty="0" err="1" smtClean="0"/>
              <a:t>Formura</a:t>
            </a:r>
            <a:r>
              <a:rPr kumimoji="1" lang="ja-JP" altLang="en-US" sz="2800" dirty="0" smtClean="0"/>
              <a:t>が生成する高度な並列化アルゴリズム。</a:t>
            </a:r>
            <a:endParaRPr kumimoji="1" lang="ja-JP" altLang="en-US" sz="2800" dirty="0"/>
          </a:p>
        </p:txBody>
      </p:sp>
      <p:sp>
        <p:nvSpPr>
          <p:cNvPr id="47" name="テキスト ボックス 46"/>
          <p:cNvSpPr txBox="1"/>
          <p:nvPr/>
        </p:nvSpPr>
        <p:spPr>
          <a:xfrm>
            <a:off x="666379" y="16386870"/>
            <a:ext cx="3135025" cy="338554"/>
          </a:xfrm>
          <a:prstGeom prst="rect">
            <a:avLst/>
          </a:prstGeom>
          <a:noFill/>
        </p:spPr>
        <p:txBody>
          <a:bodyPr wrap="none" rtlCol="0">
            <a:spAutoFit/>
          </a:bodyPr>
          <a:lstStyle/>
          <a:p>
            <a:r>
              <a:rPr kumimoji="1" lang="en-US" altLang="ja-JP" sz="1600" dirty="0" smtClean="0"/>
              <a:t>(c)Autopilot CC BY-SA wikipedia.org</a:t>
            </a:r>
            <a:endParaRPr kumimoji="1" lang="ja-JP" altLang="en-US" sz="1600" dirty="0"/>
          </a:p>
        </p:txBody>
      </p:sp>
      <p:pic>
        <p:nvPicPr>
          <p:cNvPr id="48" name="Picture 13" descr="https://upload.wikimedia.org/wikipedia/commons/5/5b/IBM_700_logic_module.jpg"/>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694486" y="13041576"/>
            <a:ext cx="4364381" cy="3273286"/>
          </a:xfrm>
          <a:prstGeom prst="rect">
            <a:avLst/>
          </a:prstGeom>
          <a:noFill/>
          <a:extLst>
            <a:ext uri="{909E8E84-426E-40DD-AFC4-6F175D3DCCD1}">
              <a14:hiddenFill xmlns:a14="http://schemas.microsoft.com/office/drawing/2010/main">
                <a:solidFill>
                  <a:srgbClr val="FFFFFF"/>
                </a:solidFill>
              </a14:hiddenFill>
            </a:ext>
          </a:extLst>
        </p:spPr>
      </p:pic>
      <p:sp>
        <p:nvSpPr>
          <p:cNvPr id="49" name="正方形/長方形 48"/>
          <p:cNvSpPr/>
          <p:nvPr/>
        </p:nvSpPr>
        <p:spPr>
          <a:xfrm>
            <a:off x="874142" y="11844297"/>
            <a:ext cx="3990655" cy="1086093"/>
          </a:xfrm>
          <a:prstGeom prst="rect">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smtClean="0">
                <a:solidFill>
                  <a:schemeClr val="bg2">
                    <a:lumMod val="10000"/>
                  </a:schemeClr>
                </a:solidFill>
              </a:rPr>
              <a:t>IBM 700</a:t>
            </a:r>
            <a:r>
              <a:rPr kumimoji="1" lang="ja-JP" altLang="en-US" sz="2800" dirty="0" smtClean="0">
                <a:solidFill>
                  <a:schemeClr val="bg2">
                    <a:lumMod val="10000"/>
                  </a:schemeClr>
                </a:solidFill>
              </a:rPr>
              <a:t>シリーズの</a:t>
            </a:r>
            <a:endParaRPr kumimoji="1" lang="en-US" altLang="ja-JP" sz="2800" dirty="0" smtClean="0">
              <a:solidFill>
                <a:schemeClr val="bg2">
                  <a:lumMod val="10000"/>
                </a:schemeClr>
              </a:solidFill>
            </a:endParaRPr>
          </a:p>
          <a:p>
            <a:pPr algn="ctr"/>
            <a:r>
              <a:rPr kumimoji="1" lang="ja-JP" altLang="en-US" sz="2800" dirty="0" smtClean="0">
                <a:solidFill>
                  <a:schemeClr val="bg2">
                    <a:lumMod val="10000"/>
                  </a:schemeClr>
                </a:solidFill>
              </a:rPr>
              <a:t>真空管モジュール</a:t>
            </a:r>
            <a:r>
              <a:rPr kumimoji="1" lang="en-US" altLang="ja-JP" sz="2800" dirty="0" smtClean="0">
                <a:solidFill>
                  <a:schemeClr val="bg2">
                    <a:lumMod val="10000"/>
                  </a:schemeClr>
                </a:solidFill>
              </a:rPr>
              <a:t>(1953-)</a:t>
            </a:r>
            <a:endParaRPr kumimoji="1" lang="ja-JP" altLang="en-US" sz="2800" dirty="0">
              <a:solidFill>
                <a:schemeClr val="bg2">
                  <a:lumMod val="10000"/>
                </a:schemeClr>
              </a:solidFill>
            </a:endParaRPr>
          </a:p>
        </p:txBody>
      </p:sp>
      <p:sp>
        <p:nvSpPr>
          <p:cNvPr id="50" name="正方形/長方形 49"/>
          <p:cNvSpPr/>
          <p:nvPr/>
        </p:nvSpPr>
        <p:spPr>
          <a:xfrm>
            <a:off x="11168847" y="11755190"/>
            <a:ext cx="3467084" cy="815256"/>
          </a:xfrm>
          <a:prstGeom prst="rect">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smtClean="0">
                <a:solidFill>
                  <a:schemeClr val="bg2">
                    <a:lumMod val="10000"/>
                  </a:schemeClr>
                </a:solidFill>
              </a:rPr>
              <a:t>京コンピュータ</a:t>
            </a:r>
            <a:r>
              <a:rPr kumimoji="1" lang="en-US" altLang="ja-JP" sz="2800" dirty="0" smtClean="0">
                <a:solidFill>
                  <a:schemeClr val="bg2">
                    <a:lumMod val="10000"/>
                  </a:schemeClr>
                </a:solidFill>
              </a:rPr>
              <a:t>(2012-)</a:t>
            </a:r>
            <a:endParaRPr kumimoji="1" lang="ja-JP" altLang="en-US" sz="2800" dirty="0">
              <a:solidFill>
                <a:schemeClr val="bg2">
                  <a:lumMod val="10000"/>
                </a:schemeClr>
              </a:solidFill>
            </a:endParaRPr>
          </a:p>
        </p:txBody>
      </p:sp>
      <p:pic>
        <p:nvPicPr>
          <p:cNvPr id="51" name="Picture 2" descr="http://www.hpcwire.jp/wp-content/uploads/2014/11/VP-100-2.jpg"/>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5850955" y="13146510"/>
            <a:ext cx="4443677" cy="2749575"/>
          </a:xfrm>
          <a:prstGeom prst="rect">
            <a:avLst/>
          </a:prstGeom>
          <a:noFill/>
          <a:extLst>
            <a:ext uri="{909E8E84-426E-40DD-AFC4-6F175D3DCCD1}">
              <a14:hiddenFill xmlns:a14="http://schemas.microsoft.com/office/drawing/2010/main">
                <a:solidFill>
                  <a:srgbClr val="FFFFFF"/>
                </a:solidFill>
              </a14:hiddenFill>
            </a:ext>
          </a:extLst>
        </p:spPr>
      </p:pic>
      <p:sp>
        <p:nvSpPr>
          <p:cNvPr id="52" name="正方形/長方形 51"/>
          <p:cNvSpPr/>
          <p:nvPr/>
        </p:nvSpPr>
        <p:spPr>
          <a:xfrm>
            <a:off x="6061057" y="11828764"/>
            <a:ext cx="3723144" cy="617514"/>
          </a:xfrm>
          <a:prstGeom prst="rect">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err="1" smtClean="0">
                <a:solidFill>
                  <a:schemeClr val="bg2">
                    <a:lumMod val="10000"/>
                  </a:schemeClr>
                </a:solidFill>
              </a:rPr>
              <a:t>Facom</a:t>
            </a:r>
            <a:r>
              <a:rPr lang="ja-JP" altLang="en-US" sz="2800" dirty="0">
                <a:solidFill>
                  <a:schemeClr val="bg2">
                    <a:lumMod val="10000"/>
                  </a:schemeClr>
                </a:solidFill>
              </a:rPr>
              <a:t> </a:t>
            </a:r>
            <a:r>
              <a:rPr lang="en-US" altLang="ja-JP" sz="2800" dirty="0" smtClean="0">
                <a:solidFill>
                  <a:schemeClr val="bg2">
                    <a:lumMod val="10000"/>
                  </a:schemeClr>
                </a:solidFill>
              </a:rPr>
              <a:t>VP-100 (1982)</a:t>
            </a:r>
          </a:p>
        </p:txBody>
      </p:sp>
      <p:sp>
        <p:nvSpPr>
          <p:cNvPr id="53" name="テキスト ボックス 52"/>
          <p:cNvSpPr txBox="1"/>
          <p:nvPr/>
        </p:nvSpPr>
        <p:spPr>
          <a:xfrm>
            <a:off x="5778947" y="15954822"/>
            <a:ext cx="3630994" cy="338554"/>
          </a:xfrm>
          <a:prstGeom prst="rect">
            <a:avLst/>
          </a:prstGeom>
          <a:noFill/>
        </p:spPr>
        <p:txBody>
          <a:bodyPr wrap="none" rtlCol="0">
            <a:spAutoFit/>
          </a:bodyPr>
          <a:lstStyle/>
          <a:p>
            <a:r>
              <a:rPr kumimoji="1" lang="en-US" altLang="ja-JP" sz="1600" dirty="0" smtClean="0"/>
              <a:t>(c) Easy Management, Inc. Fujitsu Limited</a:t>
            </a:r>
            <a:endParaRPr kumimoji="1" lang="ja-JP" altLang="en-US" sz="1600" dirty="0"/>
          </a:p>
        </p:txBody>
      </p:sp>
      <p:pic>
        <p:nvPicPr>
          <p:cNvPr id="2" name="図 1"/>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698609" y="2199547"/>
            <a:ext cx="14816252" cy="2047500"/>
          </a:xfrm>
          <a:prstGeom prst="rect">
            <a:avLst/>
          </a:prstGeom>
        </p:spPr>
      </p:pic>
      <p:pic>
        <p:nvPicPr>
          <p:cNvPr id="3" name="図 2"/>
          <p:cNvPicPr>
            <a:picLocks noChangeAspect="1"/>
          </p:cNvPicPr>
          <p:nvPr/>
        </p:nvPicPr>
        <p:blipFill rotWithShape="1">
          <a:blip r:embed="rId22">
            <a:extLst>
              <a:ext uri="{28A0092B-C50C-407E-A947-70E740481C1C}">
                <a14:useLocalDpi xmlns:a14="http://schemas.microsoft.com/office/drawing/2010/main" val="0"/>
              </a:ext>
            </a:extLst>
          </a:blip>
          <a:srcRect t="54431" r="4105" b="3297"/>
          <a:stretch/>
        </p:blipFill>
        <p:spPr>
          <a:xfrm>
            <a:off x="7530272" y="20272479"/>
            <a:ext cx="7364970" cy="4863496"/>
          </a:xfrm>
          <a:prstGeom prst="rect">
            <a:avLst/>
          </a:prstGeom>
        </p:spPr>
      </p:pic>
      <p:pic>
        <p:nvPicPr>
          <p:cNvPr id="6" name="図 5"/>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8515251" y="30594761"/>
            <a:ext cx="6066682" cy="6083349"/>
          </a:xfrm>
          <a:prstGeom prst="rect">
            <a:avLst/>
          </a:prstGeom>
        </p:spPr>
      </p:pic>
      <p:sp>
        <p:nvSpPr>
          <p:cNvPr id="7" name="テキスト ボックス 6"/>
          <p:cNvSpPr txBox="1"/>
          <p:nvPr/>
        </p:nvSpPr>
        <p:spPr>
          <a:xfrm>
            <a:off x="8731275" y="36790351"/>
            <a:ext cx="5598654" cy="1077218"/>
          </a:xfrm>
          <a:prstGeom prst="rect">
            <a:avLst/>
          </a:prstGeom>
          <a:noFill/>
        </p:spPr>
        <p:txBody>
          <a:bodyPr wrap="square" rtlCol="0">
            <a:spAutoFit/>
          </a:bodyPr>
          <a:lstStyle/>
          <a:p>
            <a:r>
              <a:rPr kumimoji="1" lang="en-US" altLang="ja-JP" sz="3200" dirty="0" smtClean="0"/>
              <a:t>FDPS</a:t>
            </a:r>
            <a:r>
              <a:rPr kumimoji="1" lang="ja-JP" altLang="en-US" sz="3200" dirty="0" smtClean="0"/>
              <a:t>を使って行った宇宙大規模構造形成のシミュレーション</a:t>
            </a:r>
            <a:endParaRPr kumimoji="1" lang="ja-JP" altLang="en-US" sz="3200" dirty="0"/>
          </a:p>
        </p:txBody>
      </p:sp>
      <p:sp>
        <p:nvSpPr>
          <p:cNvPr id="8" name="下矢印 7"/>
          <p:cNvSpPr/>
          <p:nvPr/>
        </p:nvSpPr>
        <p:spPr>
          <a:xfrm>
            <a:off x="3980985" y="20330300"/>
            <a:ext cx="1688584" cy="773843"/>
          </a:xfrm>
          <a:prstGeom prst="down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16085194" y="34293694"/>
            <a:ext cx="12780155" cy="2554545"/>
          </a:xfrm>
          <a:prstGeom prst="rect">
            <a:avLst/>
          </a:prstGeom>
          <a:noFill/>
        </p:spPr>
        <p:txBody>
          <a:bodyPr wrap="square" rtlCol="0">
            <a:spAutoFit/>
          </a:bodyPr>
          <a:lstStyle/>
          <a:p>
            <a:r>
              <a:rPr lang="en-US" altLang="ja-JP" sz="4000" dirty="0" err="1" smtClean="0"/>
              <a:t>Formura</a:t>
            </a:r>
            <a:r>
              <a:rPr lang="ja-JP" altLang="en-US" sz="4000" dirty="0"/>
              <a:t>はこれまでに磁気流体計算</a:t>
            </a:r>
            <a:r>
              <a:rPr lang="ja-JP" altLang="en-US" sz="4000" dirty="0" smtClean="0"/>
              <a:t>と地下生態系計算に</a:t>
            </a:r>
            <a:r>
              <a:rPr lang="ja-JP" altLang="en-US" sz="4000" dirty="0"/>
              <a:t>適用</a:t>
            </a:r>
            <a:r>
              <a:rPr lang="ja-JP" altLang="en-US" sz="4000" dirty="0" smtClean="0"/>
              <a:t>されました。後者</a:t>
            </a:r>
            <a:r>
              <a:rPr lang="ja-JP" altLang="en-US" sz="4000" dirty="0"/>
              <a:t>については、「京」の</a:t>
            </a:r>
            <a:r>
              <a:rPr lang="ja-JP" altLang="en-US" sz="4000" dirty="0" smtClean="0"/>
              <a:t>全ノードを用いた計算</a:t>
            </a:r>
            <a:r>
              <a:rPr lang="ja-JP" altLang="en-US" sz="4000" dirty="0"/>
              <a:t>に</a:t>
            </a:r>
            <a:r>
              <a:rPr lang="ja-JP" altLang="en-US" sz="4000" dirty="0" smtClean="0"/>
              <a:t>おいて、実行性能</a:t>
            </a:r>
            <a:r>
              <a:rPr lang="en-US" altLang="ja-JP" sz="4000" dirty="0" smtClean="0"/>
              <a:t>1.184[</a:t>
            </a:r>
            <a:r>
              <a:rPr lang="en-US" altLang="ja-JP" sz="4000" dirty="0" err="1" smtClean="0"/>
              <a:t>Pflops</a:t>
            </a:r>
            <a:r>
              <a:rPr lang="en-US" altLang="ja-JP" sz="4000" dirty="0" smtClean="0"/>
              <a:t>] (</a:t>
            </a:r>
            <a:r>
              <a:rPr lang="ja-JP" altLang="en-US" sz="4000" dirty="0" smtClean="0"/>
              <a:t>実行効率</a:t>
            </a:r>
            <a:r>
              <a:rPr lang="en-US" altLang="ja-JP" sz="4000" dirty="0" smtClean="0"/>
              <a:t>11.62%)</a:t>
            </a:r>
            <a:r>
              <a:rPr lang="ja-JP" altLang="en-US" sz="4000" dirty="0" smtClean="0"/>
              <a:t>を</a:t>
            </a:r>
            <a:r>
              <a:rPr lang="ja-JP" altLang="en-US" sz="4000" dirty="0"/>
              <a:t>達成しています</a:t>
            </a:r>
            <a:r>
              <a:rPr lang="ja-JP" altLang="en-US" sz="4000" dirty="0" smtClean="0"/>
              <a:t>。</a:t>
            </a:r>
            <a:endParaRPr lang="ja-JP" altLang="en-US" sz="4000" dirty="0"/>
          </a:p>
        </p:txBody>
      </p:sp>
    </p:spTree>
    <p:extLst>
      <p:ext uri="{BB962C8B-B14F-4D97-AF65-F5344CB8AC3E}">
        <p14:creationId xmlns:p14="http://schemas.microsoft.com/office/powerpoint/2010/main" val="212436172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TotalTime>
  <Words>544</Words>
  <Application>Microsoft Macintosh PowerPoint</Application>
  <PresentationFormat>ユーザー設定</PresentationFormat>
  <Paragraphs>39</Paragraphs>
  <Slides>1</Slides>
  <Notes>1</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vt:i4>
      </vt:variant>
    </vt:vector>
  </HeadingPairs>
  <TitlesOfParts>
    <vt:vector size="6" baseType="lpstr">
      <vt:lpstr>Calibri</vt:lpstr>
      <vt:lpstr>ＭＳ Ｐゴシック</vt:lpstr>
      <vt:lpstr>Wingdings</vt:lpstr>
      <vt:lpstr>Arial</vt:lpstr>
      <vt:lpstr>Office テーマ</vt:lpstr>
      <vt:lpstr>PowerPoint プレゼンテーション</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kimoto</dc:creator>
  <cp:lastModifiedBy>行方大輔</cp:lastModifiedBy>
  <cp:revision>60</cp:revision>
  <dcterms:created xsi:type="dcterms:W3CDTF">2015-08-11T07:12:01Z</dcterms:created>
  <dcterms:modified xsi:type="dcterms:W3CDTF">2016-10-18T01:08:18Z</dcterms:modified>
</cp:coreProperties>
</file>

<file path=docProps/thumbnail.jpeg>
</file>